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2" r:id="rId7"/>
    <p:sldId id="257" r:id="rId8"/>
    <p:sldId id="263" r:id="rId9"/>
    <p:sldId id="264" r:id="rId10"/>
    <p:sldId id="265" r:id="rId11"/>
    <p:sldId id="266" r:id="rId12"/>
    <p:sldId id="259" r:id="rId13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1pPr>
    <a:lvl2pPr marL="0" marR="0" indent="457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2pPr>
    <a:lvl3pPr marL="0" marR="0" indent="914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3pPr>
    <a:lvl4pPr marL="0" marR="0" indent="1371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4pPr>
    <a:lvl5pPr marL="0" marR="0" indent="18288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5pPr>
    <a:lvl6pPr marL="0" marR="0" indent="22860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6pPr>
    <a:lvl7pPr marL="0" marR="0" indent="2743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7pPr>
    <a:lvl8pPr marL="0" marR="0" indent="3200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8pPr>
    <a:lvl9pPr marL="0" marR="0" indent="3657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000" b="1" i="0" u="none" strike="noStrike" cap="none" spc="0">
        <a:ln>
          <a:noFill/>
        </a:ln>
        <a:solidFill>
          <a:srgbClr val="000000"/>
        </a:solidFill>
        <a:latin typeface="Helvetica Neue"/>
        <a:ea typeface="Helvetica Neue"/>
        <a:cs typeface="Helvetica Neue"/>
      </a:defRPr>
    </a:lvl9pPr>
  </p:defaultTextStyle>
  <p:extLst>
    <p:ext uri="{EFAFB233-063F-42B5-8137-9DF3F51BA10A}">
      <p15:sldGuideLst xmlns:p15="http://schemas.microsoft.com/office/powerpoint/2012/main">
        <p15:guide id="1" pos="7680">
          <p15:clr>
            <a:srgbClr val="A4A3A4"/>
          </p15:clr>
        </p15:guide>
        <p15:guide id="2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87" y="24"/>
      </p:cViewPr>
      <p:guideLst>
        <p:guide pos="76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Заголовок и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/>
          <a:srcRect l="107" r="106"/>
          <a:stretch/>
        </p:blipFill>
        <p:spPr bwMode="auto"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ОМЫШЛЕННО-ЭНЕРГЕТИЧЕСКИЙ ФОРУМ"/>
          <p:cNvSpPr txBox="1"/>
          <p:nvPr/>
        </p:nvSpPr>
        <p:spPr bwMode="auto">
          <a:xfrm>
            <a:off x="13079858" y="516628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ПРОМЫШЛЕННО-ЭНЕРГЕТИЧЕСКИЙ ФОРУМ</a:t>
            </a:r>
          </a:p>
        </p:txBody>
      </p:sp>
      <p:sp>
        <p:nvSpPr>
          <p:cNvPr id="13" name="TNF"/>
          <p:cNvSpPr txBox="1"/>
          <p:nvPr/>
        </p:nvSpPr>
        <p:spPr bwMode="auto">
          <a:xfrm rot="16199999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TNF</a:t>
            </a:r>
          </a:p>
        </p:txBody>
      </p:sp>
      <p:sp>
        <p:nvSpPr>
          <p:cNvPr id="14" name="2025"/>
          <p:cNvSpPr txBox="1"/>
          <p:nvPr/>
        </p:nvSpPr>
        <p:spPr bwMode="auto">
          <a:xfrm rot="16199999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2025</a:t>
            </a:r>
          </a:p>
        </p:txBody>
      </p:sp>
      <p:sp>
        <p:nvSpPr>
          <p:cNvPr id="15" name="15-18 СЕНТЯБРЯ 2025"/>
          <p:cNvSpPr txBox="1"/>
          <p:nvPr/>
        </p:nvSpPr>
        <p:spPr bwMode="auto">
          <a:xfrm>
            <a:off x="13079858" y="12835628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15-18 СЕНТЯБРЯ 2025</a:t>
            </a:r>
          </a:p>
        </p:txBody>
      </p: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Фото (3 шт.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" name="Песчаная тропа между двух холмов, ведущая к океану"/>
          <p:cNvSpPr>
            <a:spLocks noGrp="1"/>
          </p:cNvSpPr>
          <p:nvPr>
            <p:ph type="pic" sz="quarter" idx="21"/>
          </p:nvPr>
        </p:nvSpPr>
        <p:spPr bwMode="auto"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3" name="Цапля, низко летящая над пляжем с коротким забором на переднем плане"/>
          <p:cNvSpPr>
            <a:spLocks noGrp="1"/>
          </p:cNvSpPr>
          <p:nvPr>
            <p:ph type="pic" sz="quarter" idx="22"/>
          </p:nvPr>
        </p:nvSpPr>
        <p:spPr bwMode="auto">
          <a:xfrm>
            <a:off x="15760700" y="863599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4" name="Вид на пляж и море с песчаной дюны, покрытой травой"/>
          <p:cNvSpPr>
            <a:spLocks noGrp="1"/>
          </p:cNvSpPr>
          <p:nvPr>
            <p:ph type="pic" idx="23"/>
          </p:nvPr>
        </p:nvSpPr>
        <p:spPr bwMode="auto"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" name="— Иван Арсентьев"/>
          <p:cNvSpPr txBox="1">
            <a:spLocks noGrp="1"/>
          </p:cNvSpPr>
          <p:nvPr>
            <p:ph type="body" sz="quarter" idx="21"/>
          </p:nvPr>
        </p:nvSpPr>
        <p:spPr bwMode="auto"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pPr>
              <a:defRPr/>
            </a:pPr>
            <a:r>
              <a:rPr/>
              <a:t>— Иван Арсентьев</a:t>
            </a:r>
          </a:p>
        </p:txBody>
      </p:sp>
      <p:sp>
        <p:nvSpPr>
          <p:cNvPr id="123" name="«Место ввода цитаты»."/>
          <p:cNvSpPr txBox="1">
            <a:spLocks noGrp="1"/>
          </p:cNvSpPr>
          <p:nvPr>
            <p:ph type="body" sz="quarter" idx="22"/>
          </p:nvPr>
        </p:nvSpPr>
        <p:spPr bwMode="auto"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«Место ввода цитаты».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 bwMode="auto"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Пусто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 и подзаголовок копия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/>
          <a:srcRect l="107" r="106"/>
          <a:stretch/>
        </p:blipFill>
        <p:spPr bwMode="auto"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ПРОМЫШЛЕННО-ЭНЕРГЕТИЧЕСКИЙ ФОРУМ"/>
          <p:cNvSpPr txBox="1"/>
          <p:nvPr/>
        </p:nvSpPr>
        <p:spPr bwMode="auto">
          <a:xfrm>
            <a:off x="13079858" y="516628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ПРОМЫШЛЕННО-ЭНЕРГЕТИЧЕСКИЙ ФОРУМ</a:t>
            </a:r>
          </a:p>
        </p:txBody>
      </p:sp>
      <p:sp>
        <p:nvSpPr>
          <p:cNvPr id="26" name="TNF"/>
          <p:cNvSpPr txBox="1"/>
          <p:nvPr/>
        </p:nvSpPr>
        <p:spPr bwMode="auto">
          <a:xfrm rot="16199999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TNF</a:t>
            </a:r>
          </a:p>
        </p:txBody>
      </p:sp>
      <p:sp>
        <p:nvSpPr>
          <p:cNvPr id="27" name="2025"/>
          <p:cNvSpPr txBox="1"/>
          <p:nvPr/>
        </p:nvSpPr>
        <p:spPr bwMode="auto">
          <a:xfrm rot="16199999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2025</a:t>
            </a:r>
          </a:p>
        </p:txBody>
      </p:sp>
      <p:sp>
        <p:nvSpPr>
          <p:cNvPr id="28" name="15-18 СЕНТЯБРЯ 2025"/>
          <p:cNvSpPr txBox="1"/>
          <p:nvPr/>
        </p:nvSpPr>
        <p:spPr bwMode="auto">
          <a:xfrm>
            <a:off x="13079858" y="12835628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15-18 СЕНТЯБРЯ 2025</a:t>
            </a:r>
          </a:p>
        </p:txBody>
      </p:sp>
      <p:pic>
        <p:nvPicPr>
          <p:cNvPr id="29" name="Изображение" descr="Изображе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 и подзаголовок коп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ПРОМЫШЛЕННО-ЭНЕРГЕТИЧЕСКИЙ ФОРУМ"/>
          <p:cNvSpPr txBox="1"/>
          <p:nvPr/>
        </p:nvSpPr>
        <p:spPr bwMode="auto">
          <a:xfrm>
            <a:off x="13079858" y="-617906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ПРОМЫШЛЕННО-ЭНЕРГЕТИЧЕСКИЙ ФОРУМ</a:t>
            </a:r>
          </a:p>
        </p:txBody>
      </p:sp>
      <p:sp>
        <p:nvSpPr>
          <p:cNvPr id="38" name="TNF"/>
          <p:cNvSpPr txBox="1"/>
          <p:nvPr/>
        </p:nvSpPr>
        <p:spPr bwMode="auto">
          <a:xfrm rot="16199999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59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TNF</a:t>
            </a:r>
          </a:p>
        </p:txBody>
      </p:sp>
      <p:sp>
        <p:nvSpPr>
          <p:cNvPr id="39" name="2025"/>
          <p:cNvSpPr txBox="1"/>
          <p:nvPr/>
        </p:nvSpPr>
        <p:spPr bwMode="auto">
          <a:xfrm rot="16199999">
            <a:off x="389284" y="685961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45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2025</a:t>
            </a:r>
          </a:p>
        </p:txBody>
      </p:sp>
      <p:sp>
        <p:nvSpPr>
          <p:cNvPr id="40" name="18-21 СЕНТЯБРЯ 2023"/>
          <p:cNvSpPr txBox="1"/>
          <p:nvPr/>
        </p:nvSpPr>
        <p:spPr bwMode="auto">
          <a:xfrm>
            <a:off x="13333858" y="14274961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18-21 СЕНТЯБРЯ 2023</a:t>
            </a:r>
          </a:p>
        </p:txBody>
      </p:sp>
      <p:sp>
        <p:nvSpPr>
          <p:cNvPr id="41" name="ПРОМЫШЛЕННО-ЭНЕРГЕТИЧЕСКИЙ ФОРУМ"/>
          <p:cNvSpPr txBox="1"/>
          <p:nvPr/>
        </p:nvSpPr>
        <p:spPr bwMode="auto">
          <a:xfrm>
            <a:off x="1908000" y="546262"/>
            <a:ext cx="5520631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ПРОМЫШЛЕННО-ЭНЕРГЕТИЧЕСКИЙ ФОРУМ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Фото — горизонт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 bwMode="auto"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 — по центр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Фото — вертикальн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Цапля, низко летящая над пляжем с коротким забором на переднем плане"/>
          <p:cNvSpPr>
            <a:spLocks noGrp="1"/>
          </p:cNvSpPr>
          <p:nvPr>
            <p:ph type="pic" sz="half" idx="21"/>
          </p:nvPr>
        </p:nvSpPr>
        <p:spPr bwMode="auto"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 —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 и пунк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86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userDrawn="1">
  <p:cSld name="Заголовок, пункты и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Песчаная тропа между двух холмов, ведущая к океану"/>
          <p:cNvSpPr>
            <a:spLocks noGrp="1"/>
          </p:cNvSpPr>
          <p:nvPr>
            <p:ph type="pic" sz="half" idx="21"/>
          </p:nvPr>
        </p:nvSpPr>
        <p:spPr bwMode="auto">
          <a:xfrm>
            <a:off x="10960099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</a:p>
          <a:p>
            <a:pPr lvl="1">
              <a:defRPr/>
            </a:pPr>
            <a:r>
              <a:rPr/>
              <a:t>Уровень текста 2</a:t>
            </a:r>
          </a:p>
          <a:p>
            <a:pPr lvl="2">
              <a:defRPr/>
            </a:pPr>
            <a:r>
              <a:rPr/>
              <a:t>Уровень текста 3</a:t>
            </a:r>
          </a:p>
          <a:p>
            <a:pPr lvl="3">
              <a:defRPr/>
            </a:pPr>
            <a:r>
              <a:rPr/>
              <a:t>Уровень текста 4</a:t>
            </a:r>
          </a:p>
          <a:p>
            <a:pPr lvl="4">
              <a:defRPr/>
            </a:pPr>
            <a:r>
              <a:rPr/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indent="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457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914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1371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18288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22860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2743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3200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3657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63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1pPr>
      <a:lvl2pPr marL="127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2pPr>
      <a:lvl3pPr marL="190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3pPr>
      <a:lvl4pPr marL="254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4pPr>
      <a:lvl5pPr marL="317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5pPr>
      <a:lvl6pPr marL="381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444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5080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5715000" marR="0" indent="-635000" algn="l" defTabSz="82550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5200" b="0" i="0" u="none" strike="noStrike" cap="none" spc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lvl1pPr marL="0" marR="0" indent="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ctr" defTabSz="8255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Название презентации…"/>
          <p:cNvSpPr txBox="1"/>
          <p:nvPr/>
        </p:nvSpPr>
        <p:spPr bwMode="auto">
          <a:xfrm>
            <a:off x="13079858" y="5149625"/>
            <a:ext cx="10691064" cy="191847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5900" b="0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pPr>
            <a:r>
              <a:rPr dirty="0" err="1"/>
              <a:t>Название</a:t>
            </a:r>
            <a:r>
              <a:rPr dirty="0"/>
              <a:t> </a:t>
            </a:r>
            <a:r>
              <a:rPr dirty="0" err="1" smtClean="0"/>
              <a:t>презентации</a:t>
            </a:r>
            <a:r>
              <a:rPr lang="ru-RU" dirty="0" smtClean="0"/>
              <a:t> (проекта)</a:t>
            </a:r>
            <a:endParaRPr dirty="0"/>
          </a:p>
        </p:txBody>
      </p:sp>
      <p:sp>
        <p:nvSpPr>
          <p:cNvPr id="149" name="ФИО / Название компании"/>
          <p:cNvSpPr txBox="1"/>
          <p:nvPr/>
        </p:nvSpPr>
        <p:spPr bwMode="auto">
          <a:xfrm>
            <a:off x="13078069" y="9018240"/>
            <a:ext cx="10828313" cy="191847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79CB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ФИО</a:t>
            </a:r>
            <a:r>
              <a:rPr lang="ru-RU" dirty="0" smtClean="0"/>
              <a:t> (полное)</a:t>
            </a:r>
            <a:endParaRPr lang="en-US" dirty="0" smtClean="0"/>
          </a:p>
          <a:p>
            <a:pPr>
              <a:defRPr/>
            </a:pPr>
            <a:r>
              <a:rPr dirty="0" err="1" smtClean="0"/>
              <a:t>Название</a:t>
            </a:r>
            <a:r>
              <a:rPr dirty="0" smtClean="0"/>
              <a:t> </a:t>
            </a:r>
            <a:r>
              <a:rPr dirty="0" err="1"/>
              <a:t>компании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Заголовок слайда"/>
          <p:cNvSpPr txBox="1"/>
          <p:nvPr/>
        </p:nvSpPr>
        <p:spPr bwMode="auto">
          <a:xfrm>
            <a:off x="1906214" y="1954462"/>
            <a:ext cx="21231002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Экономический эффект</a:t>
            </a:r>
            <a:endParaRPr dirty="0"/>
          </a:p>
        </p:txBody>
      </p:sp>
      <p:sp>
        <p:nvSpPr>
          <p:cNvPr id="152" name="02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10</a:t>
            </a:r>
            <a:endParaRPr dirty="0"/>
          </a:p>
        </p:txBody>
      </p:sp>
      <p:sp>
        <p:nvSpPr>
          <p:cNvPr id="153" name="Текст слайда"/>
          <p:cNvSpPr txBox="1"/>
          <p:nvPr/>
        </p:nvSpPr>
        <p:spPr bwMode="auto">
          <a:xfrm>
            <a:off x="1914920" y="4464026"/>
            <a:ext cx="16165042" cy="71814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sz="4000" b="1" dirty="0" smtClean="0"/>
              <a:t>При наличии расчетов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4476F-7753-4C49-A440-7D773BFFFE30}"/>
              </a:ext>
            </a:extLst>
          </p:cNvPr>
          <p:cNvSpPr txBox="1"/>
          <p:nvPr/>
        </p:nvSpPr>
        <p:spPr>
          <a:xfrm>
            <a:off x="13936849" y="7371713"/>
            <a:ext cx="82862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Ожидаемый эффект. </a:t>
            </a:r>
            <a:endParaRPr lang="ru-RU" sz="3600" b="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Экономический анализ проекта. 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41099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4462"/>
            <a:ext cx="14822290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Заключение, выводы, запрос к ВИНК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11</a:t>
            </a:r>
            <a:endParaRPr dirty="0"/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18914" y="3617640"/>
            <a:ext cx="14796890" cy="148758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Заключение</a:t>
            </a:r>
          </a:p>
          <a:p>
            <a:pPr>
              <a:defRPr/>
            </a:pPr>
            <a:r>
              <a:rPr lang="ru-RU" dirty="0" smtClean="0"/>
              <a:t>Выводы</a:t>
            </a:r>
          </a:p>
          <a:p>
            <a:pPr>
              <a:defRPr/>
            </a:pPr>
            <a:r>
              <a:rPr lang="ru-RU" dirty="0" smtClean="0"/>
              <a:t>Что требуется от ВИНК для реализации проекта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B9D664-840C-4A90-BEA2-3CB5DE500917}"/>
              </a:ext>
            </a:extLst>
          </p:cNvPr>
          <p:cNvSpPr txBox="1"/>
          <p:nvPr/>
        </p:nvSpPr>
        <p:spPr>
          <a:xfrm>
            <a:off x="14136216" y="7434064"/>
            <a:ext cx="9217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слайд можно добавить в</a:t>
            </a:r>
            <a:r>
              <a:rPr lang="ru-RU" sz="3600" b="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ыбор </a:t>
            </a:r>
            <a:r>
              <a:rPr lang="ru-RU" sz="36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способа оптимального реализации </a:t>
            </a:r>
            <a:r>
              <a:rPr lang="ru-RU" sz="3600" b="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проекта, дорожную карту, расписать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реализации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проекта, отразить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цену предлагаемого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продукта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услуги. 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202078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" name="Спасибо за внимание!"/>
          <p:cNvSpPr txBox="1"/>
          <p:nvPr/>
        </p:nvSpPr>
        <p:spPr bwMode="auto">
          <a:xfrm>
            <a:off x="13079858" y="6339578"/>
            <a:ext cx="10691064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err="1"/>
              <a:t>Спасибо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внимание</a:t>
            </a:r>
            <a:r>
              <a:rPr dirty="0"/>
              <a:t>!</a:t>
            </a:r>
          </a:p>
        </p:txBody>
      </p:sp>
      <p:sp>
        <p:nvSpPr>
          <p:cNvPr id="3" name="Спасибо за внимание!"/>
          <p:cNvSpPr txBox="1"/>
          <p:nvPr/>
        </p:nvSpPr>
        <p:spPr bwMode="auto">
          <a:xfrm>
            <a:off x="13079858" y="7650088"/>
            <a:ext cx="10691064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FFFFFF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Контактная информация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Резюме проекта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smtClean="0"/>
              <a:t>2</a:t>
            </a:r>
            <a:endParaRPr/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31614" y="3498400"/>
            <a:ext cx="14796890" cy="56425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Краткое описание проекта с основными возможностями и преимуществами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81CBD-B9A5-4F4F-B3F0-4657BFCC2348}"/>
              </a:ext>
            </a:extLst>
          </p:cNvPr>
          <p:cNvSpPr txBox="1"/>
          <p:nvPr/>
        </p:nvSpPr>
        <p:spPr>
          <a:xfrm>
            <a:off x="12984088" y="7146032"/>
            <a:ext cx="1000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краткое описание, цель и задачи проекта, ожидаемый результат, ответственные лица за реализацию проекта, внешние взаимодействия (процессы, выполняемые внешними исполнителями в рамках проекта), ожидаемый эффект от реализации проекта, иллюстрация продукта / услуги.</a:t>
            </a:r>
            <a:endParaRPr lang="ru-RU" sz="3600" b="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Проблема и решение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/>
              <a:t>03</a:t>
            </a:r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31614" y="3498400"/>
            <a:ext cx="14796890" cy="56425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Краткое описание проблемы которую решает проект и предложенное решение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B0C052-56A0-4A8F-B6A1-823FBBA9404F}"/>
              </a:ext>
            </a:extLst>
          </p:cNvPr>
          <p:cNvSpPr txBox="1"/>
          <p:nvPr/>
        </p:nvSpPr>
        <p:spPr>
          <a:xfrm>
            <a:off x="13488144" y="7434064"/>
            <a:ext cx="92890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описание проблематики, решаемой за счет реализации проекта. Рекомендуется указать краткое описания технологических вызовов. Предпосылки к формированию проекта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37588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4462"/>
            <a:ext cx="15902410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Техническое описание решения (проекта)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smtClean="0"/>
              <a:t>4</a:t>
            </a:r>
            <a:endParaRPr/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11033" y="3216791"/>
            <a:ext cx="14796890" cy="19492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Детальное описание решения (проекта) для эксперта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Количество слайдов не ограничено</a:t>
            </a:r>
          </a:p>
          <a:p>
            <a:pPr>
              <a:defRPr/>
            </a:pPr>
            <a:r>
              <a:rPr lang="ru-RU" dirty="0" smtClean="0"/>
              <a:t>Чем детальнее, тем лучше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F0187-85A0-43B5-A7AE-ED00C7A932A0}"/>
              </a:ext>
            </a:extLst>
          </p:cNvPr>
          <p:cNvSpPr txBox="1"/>
          <p:nvPr/>
        </p:nvSpPr>
        <p:spPr>
          <a:xfrm>
            <a:off x="13992200" y="7434064"/>
            <a:ext cx="95050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Полное описание продукта / услуги, концепция технологии, устройство технологи, технологически параметры, преимущества технологии, объекты внедрения технологии, описание цепочки создания ценностей. Информация может быть указана на нескольких слайдах, исходя из объема.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26706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4462"/>
            <a:ext cx="15902410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/>
              <a:t>Определение уровня зрелости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dirty="0" smtClean="0"/>
              <a:t>5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42572" y="1117848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70884" y="7578080"/>
            <a:ext cx="10441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Описать продукт / услугу по шкале УРТ (уровень развития/готовности технологии, </a:t>
            </a:r>
            <a:r>
              <a:rPr lang="en-US" sz="36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TRL</a:t>
            </a:r>
            <a:r>
              <a:rPr lang="ru-RU" sz="36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Информация об ОПИ продукта / услуги. Литературный обзор, теоретические публикации.</a:t>
            </a:r>
            <a:endParaRPr lang="ru-RU" sz="3600" b="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32ADB9-8924-4BE3-A340-9E30AA78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28" y="3078052"/>
            <a:ext cx="7357344" cy="79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Сравнение с аналогами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dirty="0" smtClean="0"/>
              <a:t>6</a:t>
            </a:r>
            <a:endParaRPr dirty="0"/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31614" y="3498400"/>
            <a:ext cx="14796890" cy="56425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Таблица со сравнением всех основных ТТХ решения (проекта)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53F043-4BA7-416E-9D12-86899C819D97}"/>
              </a:ext>
            </a:extLst>
          </p:cNvPr>
          <p:cNvSpPr txBox="1"/>
          <p:nvPr/>
        </p:nvSpPr>
        <p:spPr>
          <a:xfrm>
            <a:off x="14424248" y="7866112"/>
            <a:ext cx="8280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- какие конкуренты представлены на рынке с указанием преимуществ и недостатков по отношению к предлагаемому продукту / услуге.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25247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Заголовок слайда"/>
          <p:cNvSpPr txBox="1"/>
          <p:nvPr/>
        </p:nvSpPr>
        <p:spPr bwMode="auto">
          <a:xfrm>
            <a:off x="1906214" y="1954462"/>
            <a:ext cx="14462250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err="1" smtClean="0"/>
              <a:t>Интелектуальная</a:t>
            </a:r>
            <a:r>
              <a:rPr lang="ru-RU" dirty="0" smtClean="0"/>
              <a:t> собственность</a:t>
            </a:r>
            <a:endParaRPr dirty="0"/>
          </a:p>
        </p:txBody>
      </p:sp>
      <p:sp>
        <p:nvSpPr>
          <p:cNvPr id="152" name="02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dirty="0" smtClean="0"/>
              <a:t>7</a:t>
            </a:r>
            <a:endParaRPr dirty="0"/>
          </a:p>
        </p:txBody>
      </p:sp>
      <p:sp>
        <p:nvSpPr>
          <p:cNvPr id="153" name="Текст слайда"/>
          <p:cNvSpPr txBox="1"/>
          <p:nvPr/>
        </p:nvSpPr>
        <p:spPr bwMode="auto">
          <a:xfrm>
            <a:off x="1914920" y="3540696"/>
            <a:ext cx="16165042" cy="25648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sz="4000" b="1" dirty="0" smtClean="0"/>
              <a:t>При наличии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Указание статуса </a:t>
            </a:r>
          </a:p>
          <a:p>
            <a:pPr>
              <a:defRPr/>
            </a:pPr>
            <a:r>
              <a:rPr lang="ru-RU" dirty="0" smtClean="0"/>
              <a:t>Патентный поиск (проведен/не проведен)</a:t>
            </a:r>
          </a:p>
          <a:p>
            <a:pPr>
              <a:defRPr/>
            </a:pPr>
            <a:r>
              <a:rPr lang="ru-RU" dirty="0" smtClean="0"/>
              <a:t>Есть патент (№…) и т.д.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CF0187-85A0-43B5-A7AE-ED00C7A932A0}"/>
              </a:ext>
            </a:extLst>
          </p:cNvPr>
          <p:cNvSpPr txBox="1"/>
          <p:nvPr/>
        </p:nvSpPr>
        <p:spPr bwMode="auto">
          <a:xfrm>
            <a:off x="13992200" y="7434064"/>
            <a:ext cx="95050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наличие интеллектуальной собственности продукта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услуги,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патентов с указанием номеров, статус РИД.</a:t>
            </a:r>
            <a:endParaRPr lang="ru-RU" sz="3600" b="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" name="Заголовок слайда"/>
          <p:cNvSpPr txBox="1"/>
          <p:nvPr/>
        </p:nvSpPr>
        <p:spPr bwMode="auto">
          <a:xfrm>
            <a:off x="1906214" y="1954462"/>
            <a:ext cx="21231002" cy="1010533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Сертификаты, разрешения, допуски, свидетельства и т.д.</a:t>
            </a:r>
            <a:endParaRPr dirty="0"/>
          </a:p>
        </p:txBody>
      </p:sp>
      <p:sp>
        <p:nvSpPr>
          <p:cNvPr id="152" name="02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dirty="0" smtClean="0"/>
              <a:t>8</a:t>
            </a:r>
            <a:endParaRPr dirty="0"/>
          </a:p>
        </p:txBody>
      </p:sp>
      <p:sp>
        <p:nvSpPr>
          <p:cNvPr id="153" name="Текст слайда"/>
          <p:cNvSpPr txBox="1"/>
          <p:nvPr/>
        </p:nvSpPr>
        <p:spPr bwMode="auto">
          <a:xfrm>
            <a:off x="1914920" y="3540697"/>
            <a:ext cx="16165042" cy="25648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sz="4000" b="1" dirty="0" smtClean="0"/>
              <a:t>При наличии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 smtClean="0"/>
              <a:t>Сертификат №… и т.д.</a:t>
            </a:r>
          </a:p>
          <a:p>
            <a:pPr>
              <a:defRPr/>
            </a:pPr>
            <a:r>
              <a:rPr lang="ru-RU" dirty="0"/>
              <a:t>Сертификат №… и т.д.</a:t>
            </a:r>
          </a:p>
          <a:p>
            <a:pPr>
              <a:defRPr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CF0187-85A0-43B5-A7AE-ED00C7A932A0}"/>
              </a:ext>
            </a:extLst>
          </p:cNvPr>
          <p:cNvSpPr txBox="1"/>
          <p:nvPr/>
        </p:nvSpPr>
        <p:spPr bwMode="auto">
          <a:xfrm>
            <a:off x="13992200" y="7434064"/>
            <a:ext cx="95050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демонстрирует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наличие разрешительной документации продукта </a:t>
            </a:r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услуги, </a:t>
            </a:r>
            <a:r>
              <a:rPr lang="ru-RU" sz="36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с указанием номеров и регистрирующего органа.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25946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 bwMode="auto"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Технологический эффект</a:t>
            </a:r>
            <a:endParaRPr dirty="0"/>
          </a:p>
        </p:txBody>
      </p:sp>
      <p:sp>
        <p:nvSpPr>
          <p:cNvPr id="156" name="03"/>
          <p:cNvSpPr txBox="1"/>
          <p:nvPr/>
        </p:nvSpPr>
        <p:spPr bwMode="auto"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dirty="0" smtClean="0"/>
              <a:t>0</a:t>
            </a:r>
            <a:r>
              <a:rPr lang="ru-RU" dirty="0" smtClean="0"/>
              <a:t>9</a:t>
            </a:r>
            <a:endParaRPr dirty="0"/>
          </a:p>
        </p:txBody>
      </p:sp>
      <p:sp>
        <p:nvSpPr>
          <p:cNvPr id="157" name="Текст слайда"/>
          <p:cNvSpPr txBox="1"/>
          <p:nvPr/>
        </p:nvSpPr>
        <p:spPr bwMode="auto">
          <a:xfrm>
            <a:off x="1931614" y="3498400"/>
            <a:ext cx="14796890" cy="564257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/>
              <a:t>Какой может быть достигнут эффект от внедрения технологии/продукта</a:t>
            </a:r>
            <a:endParaRPr dirty="0"/>
          </a:p>
        </p:txBody>
      </p:sp>
      <p:sp>
        <p:nvSpPr>
          <p:cNvPr id="5" name="Заголовок слайда"/>
          <p:cNvSpPr txBox="1"/>
          <p:nvPr/>
        </p:nvSpPr>
        <p:spPr bwMode="auto">
          <a:xfrm>
            <a:off x="1912534" y="5417840"/>
            <a:ext cx="10828312" cy="10033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Обязательный слайд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D31951-DA24-4E5F-82D9-63D704A8F300}"/>
              </a:ext>
            </a:extLst>
          </p:cNvPr>
          <p:cNvSpPr txBox="1"/>
          <p:nvPr/>
        </p:nvSpPr>
        <p:spPr>
          <a:xfrm>
            <a:off x="14136216" y="7506072"/>
            <a:ext cx="89289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в решение технологического вызова. Слайд демонстрирует - Название технологического вызова (проблематики, задачи) и Итоговые результаты/эффект в решении технологического вызова. </a:t>
            </a:r>
            <a:endParaRPr lang="ru-RU" sz="3600" b="0" i="1" dirty="0"/>
          </a:p>
        </p:txBody>
      </p:sp>
    </p:spTree>
    <p:extLst>
      <p:ext uri="{BB962C8B-B14F-4D97-AF65-F5344CB8AC3E}">
        <p14:creationId xmlns:p14="http://schemas.microsoft.com/office/powerpoint/2010/main" val="25945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440</Words>
  <Application>Microsoft Office PowerPoint</Application>
  <DocSecurity>0</DocSecurity>
  <PresentationFormat>Произвольный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Helvetica</vt:lpstr>
      <vt:lpstr>Helvetica Neue</vt:lpstr>
      <vt:lpstr>Helvetica Neue Light</vt:lpstr>
      <vt:lpstr>Helvetica Neue Medium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Максим Колмогоров</cp:lastModifiedBy>
  <cp:revision>10</cp:revision>
  <dcterms:modified xsi:type="dcterms:W3CDTF">2025-05-21T07:54:47Z</dcterms:modified>
  <cp:category/>
  <dc:identifier/>
  <cp:contentStatus/>
  <dc:language/>
  <cp:version/>
</cp:coreProperties>
</file>