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" name="Shape 11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hyperlink" Target="http://oilgasforum.ru" TargetMode="Externa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97754" y="-1031102"/>
            <a:ext cx="12787508" cy="8920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5625" y="444903"/>
            <a:ext cx="1327465" cy="9900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Снимок экрана 2022-04-06 в 17.16.01.png" descr="Снимок экрана 2022-04-06 в 17.16.01.png"/>
          <p:cNvPicPr>
            <a:picLocks noChangeAspect="1"/>
          </p:cNvPicPr>
          <p:nvPr/>
        </p:nvPicPr>
        <p:blipFill>
          <a:blip r:embed="rId4">
            <a:extLst/>
          </a:blip>
          <a:srcRect l="0" t="0" r="72195" b="0"/>
          <a:stretch>
            <a:fillRect/>
          </a:stretch>
        </p:blipFill>
        <p:spPr>
          <a:xfrm>
            <a:off x="291944" y="5613766"/>
            <a:ext cx="667348" cy="11175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Изображение" descr="Изображение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264593" y="5942306"/>
            <a:ext cx="1988876" cy="6585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Logomark_RU_RGB_White.png" descr="Logomark_RU_RGB_Whit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571757" y="479849"/>
            <a:ext cx="1176011" cy="316911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Изображение" descr="Изображение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438698" y="428516"/>
            <a:ext cx="1202085" cy="102280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97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Текст заголовка"/>
          <p:cNvSpPr txBox="1"/>
          <p:nvPr>
            <p:ph type="title"/>
          </p:nvPr>
        </p:nvSpPr>
        <p:spPr>
          <a:xfrm>
            <a:off x="8724902" y="365125"/>
            <a:ext cx="2628902" cy="5811838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06" name="Уровень текста 1…"/>
          <p:cNvSpPr txBox="1"/>
          <p:nvPr>
            <p:ph type="body" idx="1"/>
          </p:nvPr>
        </p:nvSpPr>
        <p:spPr>
          <a:xfrm>
            <a:off x="838202" y="365125"/>
            <a:ext cx="7734304" cy="5811838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"/>
          <p:cNvSpPr/>
          <p:nvPr/>
        </p:nvSpPr>
        <p:spPr>
          <a:xfrm>
            <a:off x="-3650" y="6303957"/>
            <a:ext cx="12199300" cy="561044"/>
          </a:xfrm>
          <a:prstGeom prst="rect">
            <a:avLst/>
          </a:prstGeom>
          <a:solidFill>
            <a:srgbClr val="004FC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25" name="TNF 2020"/>
          <p:cNvSpPr txBox="1"/>
          <p:nvPr/>
        </p:nvSpPr>
        <p:spPr>
          <a:xfrm>
            <a:off x="382581" y="6430808"/>
            <a:ext cx="3995292" cy="307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400">
                <a:solidFill>
                  <a:srgbClr val="FFFFFF"/>
                </a:solidFill>
                <a:latin typeface="Aktiv Grotesk Trial"/>
                <a:ea typeface="Aktiv Grotesk Trial"/>
                <a:cs typeface="Aktiv Grotesk Trial"/>
                <a:sym typeface="Aktiv Grotesk Trial"/>
              </a:defRPr>
            </a:lvl1pPr>
          </a:lstStyle>
          <a:p>
            <a:pPr/>
            <a:r>
              <a:t>Технологический акселератор «Алмаз-Антей»</a:t>
            </a:r>
          </a:p>
        </p:txBody>
      </p:sp>
      <p:sp>
        <p:nvSpPr>
          <p:cNvPr id="2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Текст заголовка"/>
          <p:cNvSpPr txBox="1"/>
          <p:nvPr>
            <p:ph type="title"/>
          </p:nvPr>
        </p:nvSpPr>
        <p:spPr>
          <a:xfrm>
            <a:off x="831852" y="1709745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34" name="Уровень текста 1…"/>
          <p:cNvSpPr txBox="1"/>
          <p:nvPr>
            <p:ph type="body" sz="quarter" idx="1"/>
          </p:nvPr>
        </p:nvSpPr>
        <p:spPr>
          <a:xfrm>
            <a:off x="831852" y="4589464"/>
            <a:ext cx="10515601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3" name="Уровень текста 1…"/>
          <p:cNvSpPr txBox="1"/>
          <p:nvPr>
            <p:ph type="body" sz="half" idx="1"/>
          </p:nvPr>
        </p:nvSpPr>
        <p:spPr>
          <a:xfrm>
            <a:off x="838202" y="1825625"/>
            <a:ext cx="5181602" cy="4351338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4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97754" y="-1031102"/>
            <a:ext cx="12787508" cy="8920204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extBox 4"/>
          <p:cNvSpPr txBox="1"/>
          <p:nvPr/>
        </p:nvSpPr>
        <p:spPr>
          <a:xfrm>
            <a:off x="0" y="3154682"/>
            <a:ext cx="12192000" cy="548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solidFill>
                  <a:srgbClr val="FFFFFF"/>
                </a:solidFill>
              </a:defRPr>
            </a:lvl1pPr>
          </a:lstStyle>
          <a:p>
            <a:pPr/>
            <a:r>
              <a:t>Спасибо за внимание!</a:t>
            </a:r>
          </a:p>
        </p:txBody>
      </p:sp>
      <p:sp>
        <p:nvSpPr>
          <p:cNvPr id="53" name="TextBox 6"/>
          <p:cNvSpPr txBox="1"/>
          <p:nvPr/>
        </p:nvSpPr>
        <p:spPr>
          <a:xfrm>
            <a:off x="6797" y="6179411"/>
            <a:ext cx="12178407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solidFill>
                  <a:srgbClr val="FFFF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defRPr>
            </a:lvl1pPr>
          </a:lstStyle>
          <a:p>
            <a:pPr>
              <a:defRPr>
                <a:uFillTx/>
              </a:defRPr>
            </a:pPr>
            <a:r>
              <a:rPr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oilgasforum.ru</a:t>
            </a:r>
          </a:p>
        </p:txBody>
      </p:sp>
      <p:sp>
        <p:nvSpPr>
          <p:cNvPr id="54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6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Текст заголовка"/>
          <p:cNvSpPr txBox="1"/>
          <p:nvPr>
            <p:ph type="title"/>
          </p:nvPr>
        </p:nvSpPr>
        <p:spPr>
          <a:xfrm>
            <a:off x="839790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77" name="Уровень текста 1…"/>
          <p:cNvSpPr txBox="1"/>
          <p:nvPr>
            <p:ph type="body" sz="half" idx="1"/>
          </p:nvPr>
        </p:nvSpPr>
        <p:spPr>
          <a:xfrm>
            <a:off x="5183185" y="987427"/>
            <a:ext cx="6172204" cy="487362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74" indent="-261262">
              <a:defRPr sz="3200"/>
            </a:lvl2pPr>
            <a:lvl3pPr marL="1219230" indent="-304807">
              <a:defRPr sz="3200"/>
            </a:lvl3pPr>
            <a:lvl4pPr marL="1737404" indent="-365768">
              <a:defRPr sz="3200"/>
            </a:lvl4pPr>
            <a:lvl5pPr marL="2194615" indent="-365768"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8" name="Text Placeholder 3"/>
          <p:cNvSpPr/>
          <p:nvPr>
            <p:ph type="body" sz="quarter" idx="21"/>
          </p:nvPr>
        </p:nvSpPr>
        <p:spPr>
          <a:xfrm>
            <a:off x="839790" y="2057400"/>
            <a:ext cx="393224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Текст заголовка"/>
          <p:cNvSpPr txBox="1"/>
          <p:nvPr>
            <p:ph type="title"/>
          </p:nvPr>
        </p:nvSpPr>
        <p:spPr>
          <a:xfrm>
            <a:off x="839790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87" name="Picture Placeholder 2"/>
          <p:cNvSpPr/>
          <p:nvPr>
            <p:ph type="pic" sz="half" idx="21"/>
          </p:nvPr>
        </p:nvSpPr>
        <p:spPr>
          <a:xfrm>
            <a:off x="5183185" y="987427"/>
            <a:ext cx="6172204" cy="48736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8" name="Уровень текста 1…"/>
          <p:cNvSpPr txBox="1"/>
          <p:nvPr>
            <p:ph type="body" sz="quarter" idx="1"/>
          </p:nvPr>
        </p:nvSpPr>
        <p:spPr>
          <a:xfrm>
            <a:off x="839790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838202" y="365128"/>
            <a:ext cx="10515601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838202" y="1825625"/>
            <a:ext cx="10515601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11095183" y="6414768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2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2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2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2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2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2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2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2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2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6" marR="0" indent="-228606" algn="l" defTabSz="914422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18" marR="0" indent="-266706" algn="l" defTabSz="914422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69" marR="0" indent="-320047" algn="l" defTabSz="914422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43" marR="0" indent="-355609" algn="l" defTabSz="914422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55" marR="0" indent="-355608" algn="l" defTabSz="914422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66" marR="0" indent="-355609" algn="l" defTabSz="914422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76" marR="0" indent="-355609" algn="l" defTabSz="914422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89" marR="0" indent="-355608" algn="l" defTabSz="914422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301" marR="0" indent="-355608" algn="l" defTabSz="914422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28 июня 2022"/>
          <p:cNvSpPr txBox="1"/>
          <p:nvPr/>
        </p:nvSpPr>
        <p:spPr>
          <a:xfrm>
            <a:off x="992292" y="6159833"/>
            <a:ext cx="1317272" cy="320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pPr/>
            <a:r>
              <a:t>28 июня 2022</a:t>
            </a:r>
          </a:p>
        </p:txBody>
      </p:sp>
      <p:sp>
        <p:nvSpPr>
          <p:cNvPr id="117" name="TextBox 4"/>
          <p:cNvSpPr txBox="1"/>
          <p:nvPr/>
        </p:nvSpPr>
        <p:spPr>
          <a:xfrm>
            <a:off x="466269" y="3340100"/>
            <a:ext cx="4153993" cy="548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000">
                <a:solidFill>
                  <a:srgbClr val="FFFFFF"/>
                </a:solidFill>
              </a:defRPr>
            </a:lvl1pPr>
          </a:lstStyle>
          <a:p>
            <a:pPr/>
            <a:r>
              <a:t>Название проекта</a:t>
            </a:r>
          </a:p>
        </p:txBody>
      </p:sp>
      <p:sp>
        <p:nvSpPr>
          <p:cNvPr id="118" name="TextBox 6"/>
          <p:cNvSpPr txBox="1"/>
          <p:nvPr/>
        </p:nvSpPr>
        <p:spPr>
          <a:xfrm>
            <a:off x="466269" y="3829911"/>
            <a:ext cx="2945428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ФИО</a:t>
            </a:r>
          </a:p>
        </p:txBody>
      </p:sp>
      <p:sp>
        <p:nvSpPr>
          <p:cNvPr id="119" name="TextBox 6"/>
          <p:cNvSpPr txBox="1"/>
          <p:nvPr/>
        </p:nvSpPr>
        <p:spPr>
          <a:xfrm>
            <a:off x="486589" y="2873145"/>
            <a:ext cx="457916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00BCE1"/>
                </a:solidFill>
              </a:defRPr>
            </a:lvl1pPr>
          </a:lstStyle>
          <a:p>
            <a:pPr/>
            <a:r>
              <a:t>Технологический акселератор «Алмаз-Антей»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Box 2"/>
          <p:cNvSpPr txBox="1"/>
          <p:nvPr/>
        </p:nvSpPr>
        <p:spPr>
          <a:xfrm>
            <a:off x="343795" y="271908"/>
            <a:ext cx="8680398" cy="637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600"/>
            </a:lvl1pPr>
          </a:lstStyle>
          <a:p>
            <a:pPr/>
            <a:r>
              <a:t>Команда и партнеры</a:t>
            </a:r>
          </a:p>
        </p:txBody>
      </p:sp>
      <p:sp>
        <p:nvSpPr>
          <p:cNvPr id="160" name="Прямоугольник 3"/>
          <p:cNvSpPr txBox="1"/>
          <p:nvPr/>
        </p:nvSpPr>
        <p:spPr>
          <a:xfrm>
            <a:off x="361807" y="1049363"/>
            <a:ext cx="11427891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/>
            </a:pPr>
            <a:r>
              <a:t>Описание команды проекта, с указанием компетенций и опыта участников</a:t>
            </a:r>
          </a:p>
          <a:p>
            <a:pPr>
              <a:defRPr sz="1400"/>
            </a:pPr>
          </a:p>
          <a:p>
            <a:pPr>
              <a:defRPr sz="1400"/>
            </a:pPr>
            <a:r>
              <a:t>Описание партнеров проекта</a:t>
            </a:r>
          </a:p>
        </p:txBody>
      </p:sp>
      <p:sp>
        <p:nvSpPr>
          <p:cNvPr id="161" name="TextBox 10"/>
          <p:cNvSpPr txBox="1"/>
          <p:nvPr/>
        </p:nvSpPr>
        <p:spPr>
          <a:xfrm>
            <a:off x="11446292" y="6416431"/>
            <a:ext cx="38912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10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Box 2"/>
          <p:cNvSpPr txBox="1"/>
          <p:nvPr/>
        </p:nvSpPr>
        <p:spPr>
          <a:xfrm>
            <a:off x="334559" y="271908"/>
            <a:ext cx="8680398" cy="637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600"/>
            </a:lvl1pPr>
          </a:lstStyle>
          <a:p>
            <a:pPr/>
            <a:r>
              <a:t>Планы и ресурсы проекта</a:t>
            </a:r>
          </a:p>
        </p:txBody>
      </p:sp>
      <p:sp>
        <p:nvSpPr>
          <p:cNvPr id="164" name="Прямоугольник 3"/>
          <p:cNvSpPr txBox="1"/>
          <p:nvPr/>
        </p:nvSpPr>
        <p:spPr>
          <a:xfrm>
            <a:off x="361808" y="1049365"/>
            <a:ext cx="9048204" cy="160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/>
            </a:pPr>
            <a:r>
              <a:t>На какой стадии проект? 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>
              <a:defRPr sz="1400"/>
            </a:pPr>
          </a:p>
          <a:p>
            <a:pPr>
              <a:defRPr sz="1400"/>
            </a:pPr>
            <a:r>
              <a:t>Какие планы по проекту?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>
              <a:defRPr sz="1400"/>
            </a:pPr>
          </a:p>
          <a:p>
            <a:pPr>
              <a:defRPr sz="1400"/>
            </a:pPr>
            <a:r>
              <a:t>Описание текущих ресурсов для реализации проекта / решений проекта</a:t>
            </a:r>
          </a:p>
          <a:p>
            <a:pPr>
              <a:defRPr sz="1400"/>
            </a:pPr>
          </a:p>
          <a:p>
            <a:pPr>
              <a:defRPr sz="1400"/>
            </a:pPr>
            <a:r>
              <a:t>Какие ресурсы необходимо для реализации планов?</a:t>
            </a:r>
          </a:p>
        </p:txBody>
      </p:sp>
      <p:sp>
        <p:nvSpPr>
          <p:cNvPr id="165" name="TextBox 10"/>
          <p:cNvSpPr txBox="1"/>
          <p:nvPr/>
        </p:nvSpPr>
        <p:spPr>
          <a:xfrm>
            <a:off x="11446292" y="6416431"/>
            <a:ext cx="38912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11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Box 2"/>
          <p:cNvSpPr txBox="1"/>
          <p:nvPr/>
        </p:nvSpPr>
        <p:spPr>
          <a:xfrm>
            <a:off x="343796" y="271908"/>
            <a:ext cx="8680398" cy="637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600"/>
            </a:lvl1pPr>
          </a:lstStyle>
          <a:p>
            <a:pPr/>
            <a:r>
              <a:t>Заключение</a:t>
            </a:r>
          </a:p>
        </p:txBody>
      </p:sp>
      <p:sp>
        <p:nvSpPr>
          <p:cNvPr id="168" name="Прямоугольник 3"/>
          <p:cNvSpPr txBox="1"/>
          <p:nvPr/>
        </p:nvSpPr>
        <p:spPr>
          <a:xfrm>
            <a:off x="361809" y="1049362"/>
            <a:ext cx="9048204" cy="117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/>
            </a:pPr>
            <a:r>
              <a:t>Краткие выводы по проекту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>
              <a:defRPr sz="1400"/>
            </a:pPr>
          </a:p>
          <a:p>
            <a:pPr>
              <a:defRPr sz="1400"/>
            </a:pPr>
            <a:r>
              <a:t>Запрос к Индустриальному партнеру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>
              <a:defRPr sz="1400"/>
            </a:pPr>
          </a:p>
          <a:p>
            <a:pPr>
              <a:defRPr sz="1400"/>
            </a:pPr>
            <a:r>
              <a:t>Ожидания от Акселератора</a:t>
            </a:r>
          </a:p>
        </p:txBody>
      </p:sp>
      <p:sp>
        <p:nvSpPr>
          <p:cNvPr id="169" name="TextBox 10"/>
          <p:cNvSpPr txBox="1"/>
          <p:nvPr/>
        </p:nvSpPr>
        <p:spPr>
          <a:xfrm>
            <a:off x="11446292" y="6416431"/>
            <a:ext cx="38912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Box 2"/>
          <p:cNvSpPr txBox="1"/>
          <p:nvPr/>
        </p:nvSpPr>
        <p:spPr>
          <a:xfrm>
            <a:off x="1801521" y="2616443"/>
            <a:ext cx="8588957" cy="161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/>
            </a:pPr>
            <a:r>
              <a:t>Ваше ФИО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algn="ctr">
              <a:defRPr sz="2000"/>
            </a:pPr>
            <a:br>
              <a:rPr>
                <a:latin typeface="+mn-lt"/>
                <a:ea typeface="+mn-ea"/>
                <a:cs typeface="+mn-cs"/>
                <a:sym typeface="Calibri"/>
              </a:rPr>
            </a:br>
            <a:r>
              <a:t>Наименование Компании</a:t>
            </a:r>
            <a:br/>
          </a:p>
          <a:p>
            <a:pPr algn="ctr">
              <a:defRPr sz="2000"/>
            </a:pPr>
            <a:r>
              <a:t>Контакты</a:t>
            </a:r>
          </a:p>
        </p:txBody>
      </p:sp>
      <p:sp>
        <p:nvSpPr>
          <p:cNvPr id="172" name="TextBox 10"/>
          <p:cNvSpPr txBox="1"/>
          <p:nvPr/>
        </p:nvSpPr>
        <p:spPr>
          <a:xfrm>
            <a:off x="11446292" y="6416431"/>
            <a:ext cx="38912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13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Box 2"/>
          <p:cNvSpPr txBox="1"/>
          <p:nvPr/>
        </p:nvSpPr>
        <p:spPr>
          <a:xfrm>
            <a:off x="336928" y="2413357"/>
            <a:ext cx="8680398" cy="637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600"/>
            </a:lvl1pPr>
          </a:lstStyle>
          <a:p>
            <a:pPr/>
            <a:r>
              <a:t>Приложение</a:t>
            </a:r>
          </a:p>
        </p:txBody>
      </p:sp>
      <p:sp>
        <p:nvSpPr>
          <p:cNvPr id="176" name="Прямая соединительная линия 2"/>
          <p:cNvSpPr/>
          <p:nvPr/>
        </p:nvSpPr>
        <p:spPr>
          <a:xfrm>
            <a:off x="410816" y="3059685"/>
            <a:ext cx="11376002" cy="1"/>
          </a:xfrm>
          <a:prstGeom prst="line">
            <a:avLst/>
          </a:prstGeom>
          <a:ln w="19050">
            <a:solidFill>
              <a:srgbClr val="222533"/>
            </a:solidFill>
            <a:prstDash val="sysDash"/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7" name="TextBox 10"/>
          <p:cNvSpPr txBox="1"/>
          <p:nvPr/>
        </p:nvSpPr>
        <p:spPr>
          <a:xfrm>
            <a:off x="11446292" y="6416431"/>
            <a:ext cx="38912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15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Box 2"/>
          <p:cNvSpPr txBox="1"/>
          <p:nvPr/>
        </p:nvSpPr>
        <p:spPr>
          <a:xfrm>
            <a:off x="334559" y="271908"/>
            <a:ext cx="8680398" cy="637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600"/>
            </a:lvl1pPr>
          </a:lstStyle>
          <a:p>
            <a:pPr/>
            <a:r>
              <a:t>Резюме</a:t>
            </a:r>
          </a:p>
        </p:txBody>
      </p:sp>
      <p:sp>
        <p:nvSpPr>
          <p:cNvPr id="122" name="Прямоугольник 3"/>
          <p:cNvSpPr txBox="1"/>
          <p:nvPr/>
        </p:nvSpPr>
        <p:spPr>
          <a:xfrm>
            <a:off x="361809" y="1049362"/>
            <a:ext cx="5553138" cy="106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300"/>
              </a:spcBef>
              <a:defRPr sz="1400"/>
            </a:pPr>
            <a:r>
              <a:t>Информация о Компании</a:t>
            </a:r>
          </a:p>
          <a:p>
            <a:pPr marL="285757" indent="-285757">
              <a:spcBef>
                <a:spcPts val="300"/>
              </a:spcBef>
              <a:buSzPct val="100000"/>
              <a:buChar char="-"/>
              <a:defRPr sz="1400"/>
            </a:pPr>
            <a:r>
              <a:t>название Компании</a:t>
            </a:r>
          </a:p>
          <a:p>
            <a:pPr marL="285757" indent="-285757">
              <a:spcBef>
                <a:spcPts val="300"/>
              </a:spcBef>
              <a:buSzPct val="100000"/>
              <a:buChar char="-"/>
              <a:defRPr sz="1400"/>
            </a:pPr>
            <a:r>
              <a:t>логотип</a:t>
            </a:r>
          </a:p>
          <a:p>
            <a:pPr marL="285757" indent="-285757">
              <a:spcBef>
                <a:spcPts val="300"/>
              </a:spcBef>
              <a:buSzPct val="100000"/>
              <a:buChar char="-"/>
              <a:defRPr sz="1400"/>
            </a:pPr>
            <a:r>
              <a:t>описание Компании</a:t>
            </a:r>
          </a:p>
        </p:txBody>
      </p:sp>
      <p:sp>
        <p:nvSpPr>
          <p:cNvPr id="123" name="Прямоугольник 4"/>
          <p:cNvSpPr txBox="1"/>
          <p:nvPr/>
        </p:nvSpPr>
        <p:spPr>
          <a:xfrm>
            <a:off x="6288638" y="3246353"/>
            <a:ext cx="5501056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1400"/>
            </a:lvl1pPr>
          </a:lstStyle>
          <a:p>
            <a:pPr/>
            <a:r>
              <a:t>Эффекты внедрения проекта / решений</a:t>
            </a:r>
          </a:p>
        </p:txBody>
      </p:sp>
      <p:sp>
        <p:nvSpPr>
          <p:cNvPr id="124" name="Прямая соединительная линия 6"/>
          <p:cNvSpPr/>
          <p:nvPr/>
        </p:nvSpPr>
        <p:spPr>
          <a:xfrm flipH="1">
            <a:off x="6096000" y="918237"/>
            <a:ext cx="1" cy="4927348"/>
          </a:xfrm>
          <a:prstGeom prst="line">
            <a:avLst/>
          </a:prstGeom>
          <a:ln w="12700">
            <a:solidFill>
              <a:srgbClr val="222533"/>
            </a:solidFill>
            <a:prstDash val="sysDash"/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5" name="Прямая соединительная линия 8"/>
          <p:cNvSpPr/>
          <p:nvPr/>
        </p:nvSpPr>
        <p:spPr>
          <a:xfrm>
            <a:off x="408448" y="2976559"/>
            <a:ext cx="11376002" cy="1"/>
          </a:xfrm>
          <a:prstGeom prst="line">
            <a:avLst/>
          </a:prstGeom>
          <a:ln w="12700">
            <a:solidFill>
              <a:srgbClr val="222533"/>
            </a:solidFill>
            <a:prstDash val="sysDash"/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6" name="Прямоугольник 11"/>
          <p:cNvSpPr txBox="1"/>
          <p:nvPr/>
        </p:nvSpPr>
        <p:spPr>
          <a:xfrm>
            <a:off x="6288635" y="1049362"/>
            <a:ext cx="5501062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300"/>
              </a:spcBef>
              <a:defRPr sz="1400"/>
            </a:pPr>
            <a:r>
              <a:t>Название проекта</a:t>
            </a:r>
          </a:p>
          <a:p>
            <a:pPr>
              <a:spcBef>
                <a:spcPts val="300"/>
              </a:spcBef>
              <a:defRPr sz="1400"/>
            </a:pPr>
            <a:r>
              <a:t>Краткое описание проекта</a:t>
            </a:r>
          </a:p>
        </p:txBody>
      </p:sp>
      <p:sp>
        <p:nvSpPr>
          <p:cNvPr id="127" name="Прямоугольник 12"/>
          <p:cNvSpPr txBox="1"/>
          <p:nvPr/>
        </p:nvSpPr>
        <p:spPr>
          <a:xfrm>
            <a:off x="361807" y="3246351"/>
            <a:ext cx="5553145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1400"/>
            </a:lvl1pPr>
          </a:lstStyle>
          <a:p>
            <a:pPr/>
            <a:r>
              <a:t>Преимущества и особенности проекта</a:t>
            </a:r>
          </a:p>
        </p:txBody>
      </p:sp>
      <p:sp>
        <p:nvSpPr>
          <p:cNvPr id="128" name="TextBox 10"/>
          <p:cNvSpPr txBox="1"/>
          <p:nvPr/>
        </p:nvSpPr>
        <p:spPr>
          <a:xfrm>
            <a:off x="11446292" y="6416431"/>
            <a:ext cx="38912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Box 2"/>
          <p:cNvSpPr txBox="1"/>
          <p:nvPr/>
        </p:nvSpPr>
        <p:spPr>
          <a:xfrm>
            <a:off x="334560" y="271908"/>
            <a:ext cx="8680398" cy="637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600"/>
            </a:lvl1pPr>
          </a:lstStyle>
          <a:p>
            <a:pPr/>
            <a:r>
              <a:t>Проблема</a:t>
            </a:r>
          </a:p>
        </p:txBody>
      </p:sp>
      <p:sp>
        <p:nvSpPr>
          <p:cNvPr id="131" name="Прямоугольник 3"/>
          <p:cNvSpPr txBox="1"/>
          <p:nvPr/>
        </p:nvSpPr>
        <p:spPr>
          <a:xfrm>
            <a:off x="361808" y="1049361"/>
            <a:ext cx="11427891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pPr/>
            <a:r>
              <a:t>Описание проблемы / технологического вызова, которую решает проект / решение </a:t>
            </a:r>
          </a:p>
        </p:txBody>
      </p:sp>
      <p:sp>
        <p:nvSpPr>
          <p:cNvPr id="132" name="TextBox 10"/>
          <p:cNvSpPr txBox="1"/>
          <p:nvPr/>
        </p:nvSpPr>
        <p:spPr>
          <a:xfrm>
            <a:off x="11446292" y="6416431"/>
            <a:ext cx="38912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2"/>
          <p:cNvSpPr txBox="1"/>
          <p:nvPr/>
        </p:nvSpPr>
        <p:spPr>
          <a:xfrm>
            <a:off x="334559" y="271908"/>
            <a:ext cx="8680398" cy="637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600"/>
            </a:lvl1pPr>
          </a:lstStyle>
          <a:p>
            <a:pPr/>
            <a:r>
              <a:t>Описание проекта</a:t>
            </a:r>
          </a:p>
        </p:txBody>
      </p:sp>
      <p:sp>
        <p:nvSpPr>
          <p:cNvPr id="135" name="Прямоугольник 3"/>
          <p:cNvSpPr txBox="1"/>
          <p:nvPr/>
        </p:nvSpPr>
        <p:spPr>
          <a:xfrm>
            <a:off x="371042" y="1049363"/>
            <a:ext cx="11418656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pPr/>
            <a:r>
              <a:t>Описание проекта / решений проекта</a:t>
            </a:r>
          </a:p>
        </p:txBody>
      </p:sp>
      <p:sp>
        <p:nvSpPr>
          <p:cNvPr id="136" name="TextBox 10"/>
          <p:cNvSpPr txBox="1"/>
          <p:nvPr/>
        </p:nvSpPr>
        <p:spPr>
          <a:xfrm>
            <a:off x="11446292" y="6416431"/>
            <a:ext cx="38912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Box 2"/>
          <p:cNvSpPr txBox="1"/>
          <p:nvPr/>
        </p:nvSpPr>
        <p:spPr>
          <a:xfrm>
            <a:off x="334560" y="271908"/>
            <a:ext cx="8680398" cy="637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600"/>
            </a:lvl1pPr>
          </a:lstStyle>
          <a:p>
            <a:pPr/>
            <a:r>
              <a:t>Сравнение с аналогами</a:t>
            </a:r>
          </a:p>
        </p:txBody>
      </p:sp>
      <p:sp>
        <p:nvSpPr>
          <p:cNvPr id="139" name="Прямоугольник 3"/>
          <p:cNvSpPr txBox="1"/>
          <p:nvPr/>
        </p:nvSpPr>
        <p:spPr>
          <a:xfrm>
            <a:off x="371044" y="1049363"/>
            <a:ext cx="11418656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pPr/>
            <a:r>
              <a:t>Сравнение аналогичных решений по основным характеристикам / преимущества решений проекта</a:t>
            </a:r>
          </a:p>
        </p:txBody>
      </p:sp>
      <p:sp>
        <p:nvSpPr>
          <p:cNvPr id="140" name="TextBox 10"/>
          <p:cNvSpPr txBox="1"/>
          <p:nvPr/>
        </p:nvSpPr>
        <p:spPr>
          <a:xfrm>
            <a:off x="11446292" y="6416431"/>
            <a:ext cx="38912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Box 2"/>
          <p:cNvSpPr txBox="1"/>
          <p:nvPr/>
        </p:nvSpPr>
        <p:spPr>
          <a:xfrm>
            <a:off x="334559" y="271908"/>
            <a:ext cx="11219010" cy="637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600"/>
            </a:lvl1pPr>
          </a:lstStyle>
          <a:p>
            <a:pPr/>
            <a:r>
              <a:t>Интеллектуальная собственность и документация</a:t>
            </a:r>
          </a:p>
        </p:txBody>
      </p:sp>
      <p:sp>
        <p:nvSpPr>
          <p:cNvPr id="143" name="Прямоугольник 3"/>
          <p:cNvSpPr txBox="1"/>
          <p:nvPr/>
        </p:nvSpPr>
        <p:spPr>
          <a:xfrm>
            <a:off x="371042" y="1049363"/>
            <a:ext cx="11418656" cy="117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/>
            </a:pPr>
            <a:r>
              <a:t>Описание интеллектуальной собственности по проекту / решениям проекта</a:t>
            </a:r>
          </a:p>
          <a:p>
            <a:pPr>
              <a:defRPr sz="1400"/>
            </a:pPr>
          </a:p>
          <a:p>
            <a:pPr>
              <a:defRPr sz="1400"/>
            </a:pPr>
            <a:r>
              <a:t>Описание проектной документации по проекту / решениям проекта</a:t>
            </a:r>
          </a:p>
          <a:p>
            <a:pPr>
              <a:defRPr sz="1400"/>
            </a:pPr>
          </a:p>
          <a:p>
            <a:pPr>
              <a:defRPr sz="1400"/>
            </a:pPr>
            <a:r>
              <a:t>Подтверждающие документы</a:t>
            </a:r>
          </a:p>
        </p:txBody>
      </p:sp>
      <p:sp>
        <p:nvSpPr>
          <p:cNvPr id="144" name="TextBox 10"/>
          <p:cNvSpPr txBox="1"/>
          <p:nvPr/>
        </p:nvSpPr>
        <p:spPr>
          <a:xfrm>
            <a:off x="11446292" y="6416431"/>
            <a:ext cx="38912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Box 2"/>
          <p:cNvSpPr txBox="1"/>
          <p:nvPr/>
        </p:nvSpPr>
        <p:spPr>
          <a:xfrm>
            <a:off x="362270" y="271908"/>
            <a:ext cx="8680398" cy="637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600"/>
            </a:lvl1pPr>
          </a:lstStyle>
          <a:p>
            <a:pPr/>
            <a:r>
              <a:t>Технологический эффект</a:t>
            </a:r>
          </a:p>
        </p:txBody>
      </p:sp>
      <p:sp>
        <p:nvSpPr>
          <p:cNvPr id="147" name="Прямоугольник 3"/>
          <p:cNvSpPr txBox="1"/>
          <p:nvPr/>
        </p:nvSpPr>
        <p:spPr>
          <a:xfrm>
            <a:off x="371046" y="1049363"/>
            <a:ext cx="11418653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/>
            </a:pPr>
            <a:r>
              <a:t>Технологические эффекты проекта / решения</a:t>
            </a:r>
            <a:r>
              <a:t> </a:t>
            </a:r>
            <a:r>
              <a:t>для потребителей (дополнительная добыча, сокращение операций / трудозатрат и т.д.)</a:t>
            </a:r>
          </a:p>
        </p:txBody>
      </p:sp>
      <p:sp>
        <p:nvSpPr>
          <p:cNvPr id="148" name="TextBox 10"/>
          <p:cNvSpPr txBox="1"/>
          <p:nvPr/>
        </p:nvSpPr>
        <p:spPr>
          <a:xfrm>
            <a:off x="11446292" y="6416431"/>
            <a:ext cx="38912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Box 2"/>
          <p:cNvSpPr txBox="1"/>
          <p:nvPr/>
        </p:nvSpPr>
        <p:spPr>
          <a:xfrm>
            <a:off x="343795" y="271908"/>
            <a:ext cx="8680398" cy="637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600"/>
            </a:lvl1pPr>
          </a:lstStyle>
          <a:p>
            <a:pPr/>
            <a:r>
              <a:t>Экономический эффект</a:t>
            </a:r>
          </a:p>
        </p:txBody>
      </p:sp>
      <p:sp>
        <p:nvSpPr>
          <p:cNvPr id="151" name="Прямоугольник 3"/>
          <p:cNvSpPr txBox="1"/>
          <p:nvPr/>
        </p:nvSpPr>
        <p:spPr>
          <a:xfrm>
            <a:off x="361807" y="1049363"/>
            <a:ext cx="11427891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pPr/>
            <a:r>
              <a:t>Экономический эффекты и эффективность проекта / решения от применения для потребителей</a:t>
            </a:r>
          </a:p>
        </p:txBody>
      </p:sp>
      <p:sp>
        <p:nvSpPr>
          <p:cNvPr id="152" name="TextBox 10"/>
          <p:cNvSpPr txBox="1"/>
          <p:nvPr/>
        </p:nvSpPr>
        <p:spPr>
          <a:xfrm>
            <a:off x="11446292" y="6416431"/>
            <a:ext cx="38912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8</a:t>
            </a:r>
          </a:p>
        </p:txBody>
      </p:sp>
      <p:sp>
        <p:nvSpPr>
          <p:cNvPr id="153" name="TextBox 2"/>
          <p:cNvSpPr txBox="1"/>
          <p:nvPr/>
        </p:nvSpPr>
        <p:spPr>
          <a:xfrm>
            <a:off x="6547401" y="333463"/>
            <a:ext cx="5300803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i="1" sz="2800"/>
            </a:lvl1pPr>
          </a:lstStyle>
          <a:p>
            <a:pPr/>
            <a:r>
              <a:t>необязательный слайд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Box 2"/>
          <p:cNvSpPr txBox="1"/>
          <p:nvPr/>
        </p:nvSpPr>
        <p:spPr>
          <a:xfrm>
            <a:off x="343795" y="271908"/>
            <a:ext cx="8680398" cy="637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600"/>
            </a:lvl1pPr>
          </a:lstStyle>
          <a:p>
            <a:pPr/>
            <a:r>
              <a:t>Потребители</a:t>
            </a:r>
          </a:p>
        </p:txBody>
      </p:sp>
      <p:sp>
        <p:nvSpPr>
          <p:cNvPr id="156" name="Прямоугольник 3"/>
          <p:cNvSpPr txBox="1"/>
          <p:nvPr/>
        </p:nvSpPr>
        <p:spPr>
          <a:xfrm>
            <a:off x="361807" y="1049363"/>
            <a:ext cx="11427891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/>
            </a:pPr>
            <a:r>
              <a:t>Описание текущих и будущих потребителей результатов проекта / решений и статуса взаимодействия</a:t>
            </a:r>
          </a:p>
          <a:p>
            <a:pPr>
              <a:defRPr sz="1400"/>
            </a:pPr>
          </a:p>
          <a:p>
            <a:pPr>
              <a:defRPr sz="1400"/>
            </a:pPr>
            <a:r>
              <a:t>Подтверждающие документы текущего взаимодействия</a:t>
            </a:r>
          </a:p>
        </p:txBody>
      </p:sp>
      <p:sp>
        <p:nvSpPr>
          <p:cNvPr id="157" name="TextBox 10"/>
          <p:cNvSpPr txBox="1"/>
          <p:nvPr/>
        </p:nvSpPr>
        <p:spPr>
          <a:xfrm>
            <a:off x="11446292" y="6416431"/>
            <a:ext cx="38912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